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59" r:id="rId4"/>
    <p:sldId id="266" r:id="rId5"/>
    <p:sldId id="263" r:id="rId6"/>
    <p:sldId id="260" r:id="rId7"/>
    <p:sldId id="264" r:id="rId8"/>
    <p:sldId id="262" r:id="rId9"/>
    <p:sldId id="265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0006"/>
    <a:srgbClr val="090A0E"/>
    <a:srgbClr val="2C2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8108C-8B04-4109-A2B4-888C74753B43}" type="datetimeFigureOut">
              <a:rPr lang="en-AU" smtClean="0"/>
              <a:t>31/10/2018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07F29-4B4C-4EB2-BAD9-C317E463C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65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9210-AF54-42E7-AE1B-57D96D410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9BBEAD-8067-4713-8191-C91A9E4C4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0AAD4-E0B8-4D73-9A12-96891319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F419A-AF34-486B-A6B3-05FE683FC3A1}" type="datetime1">
              <a:rPr lang="en-AU" smtClean="0"/>
              <a:t>31/10/2018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19613-4A0B-4E04-B343-6C80F13A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2FE2C-D1C0-42E0-BBB3-3E05F635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225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F4192-6154-488F-9818-61555AC4F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FD708-97F0-40B5-9832-4E71B801C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EC1BD-25F4-4345-864B-407B5C5E6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A05E-CBFE-4BFA-90A2-4328B0AC97CE}" type="datetime1">
              <a:rPr lang="en-AU" smtClean="0"/>
              <a:t>31/10/2018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EA4DF-BFEE-44BE-A192-F0870B22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898C-78BE-4980-AA5B-BDC32313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37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A439F-10BF-4E24-93F1-75094104A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9C5A8-C206-4EE5-821B-194DFB292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6A18E-AC8E-40DE-AB8C-F5BD83A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DA7D-5892-4C2E-89AF-25276C741D24}" type="datetime1">
              <a:rPr lang="en-AU" smtClean="0"/>
              <a:t>31/10/2018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D593C-6495-4889-8B7D-F868B1A5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666B0-21BE-4B9E-8C62-8B19E9A1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8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5592-B895-46E3-85FF-8B805786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F413-0B34-4024-9684-4529BF272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A1EC7-43B0-446B-B99C-E2A3C493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108A-6B82-4FBB-9B1B-63E838739195}" type="datetime1">
              <a:rPr lang="en-AU" smtClean="0"/>
              <a:t>31/10/2018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3172E-4875-4416-BE63-E894EE9B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0632A-E51D-4665-9EED-69C89993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940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9EDF-8680-4B3B-844F-1C676C56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82397-01BB-4F98-BFE1-F5B1622E1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BB9E9-3B5B-46E3-B790-70A92A2F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BD187-4A2D-48FB-AA15-AC18C5A64143}" type="datetime1">
              <a:rPr lang="en-AU" smtClean="0"/>
              <a:t>31/10/2018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E72EE-1717-4431-8C52-3F4F76C4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59814-A1E6-49BB-B12F-4CB8682F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64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4ACC-59E4-4F54-8556-76F1B15B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9D11-664A-4317-A93D-F83892412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7BBF9-E41B-4BB1-B043-184F294F8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4DCD3-7505-4F14-A323-65635361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2FFFB-F277-4C88-B592-44A6E2843104}" type="datetime1">
              <a:rPr lang="en-AU" smtClean="0"/>
              <a:t>31/10/2018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AC5CD-C4CC-40D2-8A45-8040810E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DA17E-613D-4FDF-8B33-1619ECA0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735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3F46-5370-4A86-894F-344DEF09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50716-9084-4575-B71B-0AE96F0E4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651AA-252E-4BD2-A8D0-D059BD202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BC223-CE72-44C6-BD65-0F57952E6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53581-B497-46F7-A84E-995397032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CF115-13AE-461C-BCD6-B64F5EB5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2DC92-75A1-47A2-913C-8073A42C072D}" type="datetime1">
              <a:rPr lang="en-AU" smtClean="0"/>
              <a:t>31/10/2018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44433-74D2-4A9D-8B3D-C9E40C17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60F18-2E2A-43CF-9278-3471171B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445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0449-B080-4AA2-8DE3-2EEEACB3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442DE-7A83-4DBC-A1C6-992858B9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4223-EAD1-48BF-ACB8-6491CAB82269}" type="datetime1">
              <a:rPr lang="en-AU" smtClean="0"/>
              <a:t>31/10/2018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F7B23-6CB2-4E99-843D-8F77DE00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890BB-0E9A-4B63-ADF4-52FF87F5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07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C536DF-CAE9-4EBE-9431-9213168AE25A}"/>
              </a:ext>
            </a:extLst>
          </p:cNvPr>
          <p:cNvCxnSpPr>
            <a:cxnSpLocks/>
          </p:cNvCxnSpPr>
          <p:nvPr userDrawn="1"/>
        </p:nvCxnSpPr>
        <p:spPr>
          <a:xfrm>
            <a:off x="0" y="602128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995904B-CCB3-44B1-AB8E-A6384E216E35}"/>
              </a:ext>
            </a:extLst>
          </p:cNvPr>
          <p:cNvSpPr/>
          <p:nvPr userDrawn="1"/>
        </p:nvSpPr>
        <p:spPr>
          <a:xfrm>
            <a:off x="0" y="4293096"/>
            <a:ext cx="12192000" cy="1728192"/>
          </a:xfrm>
          <a:prstGeom prst="rect">
            <a:avLst/>
          </a:prstGeom>
          <a:gradFill>
            <a:gsLst>
              <a:gs pos="4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78B47-09FA-4DAE-BC6D-241FD53A3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437" y="6222855"/>
            <a:ext cx="1362210" cy="429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C824B8-2FB1-4EF0-B003-ECD8E9850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3" y="6193989"/>
            <a:ext cx="1532063" cy="4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7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68E6-AB24-489D-A9C8-7FF0FBAE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0640C-CC58-4EAB-B864-0F987D0C1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D47A2-EFDB-4F93-B3AE-B20764B5A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2E865-7ED8-49C3-8C0D-B978202D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BA22A-B909-4F50-94DA-FD24110D1D21}" type="datetime1">
              <a:rPr lang="en-AU" smtClean="0"/>
              <a:t>31/10/2018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108F4-3CBD-4C19-A6C6-AB02A853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F5EF6-C51D-4F90-AB00-564CFB87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72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EBEC-926C-4BC8-AD34-CC28E5AF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DC603-1C44-4BD5-BF14-E4D2BBDC6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F7EA6-D150-4197-8B55-C199FAB3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E2173-79B4-40AD-B3C7-CB4CF535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DE40-77A1-4157-94F0-86F8A36FE43B}" type="datetime1">
              <a:rPr lang="en-AU" smtClean="0"/>
              <a:t>31/10/2018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7D248-7C14-4AE1-AB50-60283C72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360F4-D926-4A35-BADE-2450C2DD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42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21C13-88E6-42DC-A1D7-88598932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A9BF3-8CBF-427B-9249-EE517C16B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9EBB6-BC3E-444E-9B25-E3035CB18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B47E-4888-4C4B-AA19-7A04A5A51419}" type="datetime1">
              <a:rPr lang="en-AU" smtClean="0"/>
              <a:t>31/10/2018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CE816-5996-47DE-8104-001892601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76EAC-D501-4D11-A6D1-E3D7EDD6A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F4654-C7C3-4DDC-BEA6-08E46DA702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3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2D7692-2035-4FC8-B6A3-0C2D76EAF857}"/>
              </a:ext>
            </a:extLst>
          </p:cNvPr>
          <p:cNvSpPr/>
          <p:nvPr/>
        </p:nvSpPr>
        <p:spPr>
          <a:xfrm>
            <a:off x="0" y="4824438"/>
            <a:ext cx="12192000" cy="2033562"/>
          </a:xfrm>
          <a:prstGeom prst="rect">
            <a:avLst/>
          </a:prstGeom>
          <a:solidFill>
            <a:srgbClr val="19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57A530-2C9E-40C4-958B-6DF6D4E01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237"/>
            <a:ext cx="5147095" cy="1579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9D81BF-876C-4184-9E06-56C649E96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35723"/>
            <a:ext cx="1872208" cy="610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30AF9B-1638-4FC2-A576-6EB674EFB3F4}"/>
              </a:ext>
            </a:extLst>
          </p:cNvPr>
          <p:cNvSpPr txBox="1"/>
          <p:nvPr/>
        </p:nvSpPr>
        <p:spPr>
          <a:xfrm>
            <a:off x="8116984" y="6503963"/>
            <a:ext cx="37444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700" dirty="0">
                <a:solidFill>
                  <a:schemeClr val="bg1"/>
                </a:solidFill>
                <a:latin typeface="Proxima Nova" pitchFamily="34" charset="0"/>
              </a:rPr>
              <a:t>© 2018 Bio Molecular Systems Pty. Ltd. –  All rights reserved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6D341-65EB-426E-94B1-7F40252CEDA9}"/>
              </a:ext>
            </a:extLst>
          </p:cNvPr>
          <p:cNvSpPr txBox="1"/>
          <p:nvPr/>
        </p:nvSpPr>
        <p:spPr>
          <a:xfrm>
            <a:off x="8333008" y="6226699"/>
            <a:ext cx="36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chemeClr val="bg1"/>
                </a:solidFill>
                <a:latin typeface="Proxima Nova" pitchFamily="34" charset="0"/>
              </a:rPr>
              <a:t>All information within this presentation is subject to change.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6A1416-A932-426F-9F17-EB72522A3932}"/>
              </a:ext>
            </a:extLst>
          </p:cNvPr>
          <p:cNvSpPr txBox="1"/>
          <p:nvPr/>
        </p:nvSpPr>
        <p:spPr>
          <a:xfrm>
            <a:off x="6814019" y="4956315"/>
            <a:ext cx="5078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latin typeface="Circular TT Medium" panose="020B0604020101010102" pitchFamily="34" charset="0"/>
                <a:cs typeface="Circular TT Medium" panose="020B0604020101010102" pitchFamily="34" charset="0"/>
              </a:rPr>
              <a:t>Introduction to Myra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AA4BBE-36FA-40ED-8B55-7B98F61E7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15730" r="20146"/>
          <a:stretch/>
        </p:blipFill>
        <p:spPr>
          <a:xfrm>
            <a:off x="1831663" y="220715"/>
            <a:ext cx="4082269" cy="4603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458981-4508-45CD-A8B5-4338B011CC08}"/>
              </a:ext>
            </a:extLst>
          </p:cNvPr>
          <p:cNvSpPr txBox="1"/>
          <p:nvPr/>
        </p:nvSpPr>
        <p:spPr>
          <a:xfrm>
            <a:off x="10054984" y="571919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Proxima Nova" panose="020B0503030502060204" pitchFamily="34" charset="0"/>
              </a:rPr>
              <a:t>November 2018</a:t>
            </a:r>
          </a:p>
        </p:txBody>
      </p:sp>
    </p:spTree>
    <p:extLst>
      <p:ext uri="{BB962C8B-B14F-4D97-AF65-F5344CB8AC3E}">
        <p14:creationId xmlns:p14="http://schemas.microsoft.com/office/powerpoint/2010/main" val="407854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FF0384-BF0B-4529-9BF4-AAA666907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5696" r="11757" b="7002"/>
          <a:stretch/>
        </p:blipFill>
        <p:spPr>
          <a:xfrm>
            <a:off x="5953328" y="325624"/>
            <a:ext cx="6223128" cy="56823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DE79F3-7ED1-4F7A-ACE8-300BCE9F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908947"/>
              </p:ext>
            </p:extLst>
          </p:nvPr>
        </p:nvGraphicFramePr>
        <p:xfrm>
          <a:off x="1172532" y="505173"/>
          <a:ext cx="4708798" cy="522115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41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1" dirty="0">
                          <a:effectLst/>
                          <a:latin typeface="Proxima Nova" pitchFamily="34" charset="0"/>
                        </a:rPr>
                        <a:t>Specification</a:t>
                      </a:r>
                      <a:endParaRPr lang="en-AU" sz="1000" b="1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1" dirty="0">
                          <a:effectLst/>
                          <a:latin typeface="Proxima Nova" pitchFamily="34" charset="0"/>
                        </a:rPr>
                        <a:t>Value</a:t>
                      </a:r>
                      <a:endParaRPr lang="en-AU" sz="1000" b="1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i="1" dirty="0">
                          <a:effectLst/>
                          <a:latin typeface="Proxima Nova" pitchFamily="34" charset="0"/>
                        </a:rPr>
                        <a:t>Physical</a:t>
                      </a:r>
                      <a:endParaRPr lang="en-AU" sz="1000" b="0" i="1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Proxima Nova" pitchFamily="34" charset="0"/>
                        </a:rPr>
                        <a:t>Dimensions</a:t>
                      </a:r>
                      <a:endParaRPr lang="en-AU" sz="1000" b="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W: 360 mm, L: 460 mm, H: 310 mm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Proxima Nova" pitchFamily="34" charset="0"/>
                        </a:rPr>
                        <a:t>Weight</a:t>
                      </a:r>
                      <a:endParaRPr lang="en-AU" sz="1000" b="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10 kg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i="1" dirty="0">
                          <a:effectLst/>
                          <a:latin typeface="Proxima Nova" pitchFamily="34" charset="0"/>
                        </a:rPr>
                        <a:t>Electrical</a:t>
                      </a:r>
                      <a:endParaRPr lang="en-AU" sz="1000" b="0" i="1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>
                          <a:effectLst/>
                          <a:latin typeface="Proxima Nova" pitchFamily="34" charset="0"/>
                        </a:rPr>
                        <a:t>AC Input</a:t>
                      </a:r>
                      <a:endParaRPr lang="en-AU" sz="1000" b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100 – 240 VAC, 50/60 Hz 4.0 A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i="1" dirty="0">
                          <a:effectLst/>
                          <a:latin typeface="Proxima Nova" pitchFamily="34" charset="0"/>
                        </a:rPr>
                        <a:t>Technical</a:t>
                      </a:r>
                      <a:endParaRPr lang="en-AU" sz="1000" b="0" i="1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Proxima Nova" pitchFamily="34" charset="0"/>
                        </a:rPr>
                        <a:t>Position control</a:t>
                      </a:r>
                      <a:endParaRPr lang="en-AU" sz="1000" b="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Closed loop, 100 µm resolution</a:t>
                      </a: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Proxima Nova" pitchFamily="34" charset="0"/>
                        </a:rPr>
                        <a:t>Level detection</a:t>
                      </a:r>
                      <a:endParaRPr lang="en-AU" sz="1000" b="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Pressure sensing 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Calibration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High precision camera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Pipetting strategy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Single or multi-dispense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i="1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Pipette</a:t>
                      </a: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 </a:t>
                      </a:r>
                      <a:r>
                        <a:rPr lang="en-AU" sz="1000" b="0" i="1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Head</a:t>
                      </a:r>
                      <a:endParaRPr lang="en-AU" sz="1000" b="0" i="1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Volume range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1 – 50 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µ</a:t>
                      </a: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L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Tips per rack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384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Precision†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1 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µ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L:                &lt; 10% CV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2 – 50 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µ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L:      &lt; 1% CV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Accuracy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1 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µ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L:                &lt; 10%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2 – 50 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µ</a:t>
                      </a: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L:      &lt; 1%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i="1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Contamination Control</a:t>
                      </a:r>
                      <a:endParaRPr lang="en-AU" sz="1000" b="0" i="1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UV decontamination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High intensity 70 </a:t>
                      </a:r>
                      <a:r>
                        <a:rPr lang="en-AU" sz="1000" dirty="0" err="1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mW</a:t>
                      </a: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  <a:ea typeface="PMingLiU"/>
                          <a:cs typeface="Angsana New"/>
                        </a:rPr>
                        <a:t> 280 nm UV LED</a:t>
                      </a: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HEPA air filtration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aseline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99.98% at 0.3 </a:t>
                      </a: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µm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i="1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Operating Environment</a:t>
                      </a:r>
                      <a:endParaRPr lang="en-AU" sz="1000" b="0" i="1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 </a:t>
                      </a:r>
                      <a:endParaRPr lang="en-AU" sz="100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Temperature</a:t>
                      </a:r>
                      <a:endParaRPr lang="en-AU" sz="1000" b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18 – 30</a:t>
                      </a:r>
                      <a:r>
                        <a:rPr lang="en-AU" sz="1000" baseline="30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°</a:t>
                      </a: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C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Relative Humidity</a:t>
                      </a:r>
                      <a:endParaRPr lang="en-AU" sz="1000" b="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000" dirty="0">
                          <a:solidFill>
                            <a:schemeClr val="tx1"/>
                          </a:solidFill>
                          <a:effectLst/>
                          <a:latin typeface="Proxima Nova" pitchFamily="34" charset="0"/>
                        </a:rPr>
                        <a:t>20 – 80%</a:t>
                      </a:r>
                      <a:endParaRPr lang="en-AU" sz="1000" dirty="0">
                        <a:solidFill>
                          <a:schemeClr val="tx1"/>
                        </a:solidFill>
                        <a:effectLst/>
                        <a:latin typeface="Proxima Nova" pitchFamily="34" charset="0"/>
                        <a:ea typeface="PMingLiU"/>
                        <a:cs typeface="Angsana New"/>
                      </a:endParaRPr>
                    </a:p>
                  </a:txBody>
                  <a:tcPr marL="51936" marR="519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2DFDC7B-5590-49EE-AF31-C55B4ACB3AF0}"/>
              </a:ext>
            </a:extLst>
          </p:cNvPr>
          <p:cNvSpPr txBox="1"/>
          <p:nvPr/>
        </p:nvSpPr>
        <p:spPr>
          <a:xfrm>
            <a:off x="5005798" y="1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latin typeface="Circular TT Medium" panose="020B0604020101010102" pitchFamily="34" charset="0"/>
                <a:cs typeface="Circular TT Medium" panose="020B0604020101010102" pitchFamily="34" charset="0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421555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82C103-94B2-48AA-B68D-4C71708131A9}"/>
              </a:ext>
            </a:extLst>
          </p:cNvPr>
          <p:cNvGrpSpPr/>
          <p:nvPr/>
        </p:nvGrpSpPr>
        <p:grpSpPr>
          <a:xfrm>
            <a:off x="0" y="832120"/>
            <a:ext cx="12192000" cy="3647296"/>
            <a:chOff x="0" y="1414463"/>
            <a:chExt cx="12192000" cy="36472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184BAF-71E8-43F7-BF51-FD41BB9D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414463"/>
              <a:ext cx="9144000" cy="364729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1A9A849-4E19-4DFE-A8DA-D323F474F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4463"/>
              <a:ext cx="9144000" cy="364729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68CD0B0-5493-45E6-9A06-AB792B19B4AD}"/>
              </a:ext>
            </a:extLst>
          </p:cNvPr>
          <p:cNvSpPr txBox="1"/>
          <p:nvPr/>
        </p:nvSpPr>
        <p:spPr>
          <a:xfrm>
            <a:off x="6909712" y="1814340"/>
            <a:ext cx="3906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bg1"/>
                </a:solidFill>
                <a:latin typeface="Circular TT Medium" panose="020B0604020101010102" pitchFamily="34" charset="0"/>
                <a:cs typeface="Circular TT Medium" panose="020B0604020101010102" pitchFamily="34" charset="0"/>
              </a:rPr>
              <a:t>Meet Myra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00601-C545-4108-A57E-3FEF9885F8F1}"/>
              </a:ext>
            </a:extLst>
          </p:cNvPr>
          <p:cNvSpPr txBox="1"/>
          <p:nvPr/>
        </p:nvSpPr>
        <p:spPr>
          <a:xfrm>
            <a:off x="6909711" y="3081698"/>
            <a:ext cx="3906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00" dirty="0">
                <a:solidFill>
                  <a:schemeClr val="bg1"/>
                </a:solidFill>
                <a:latin typeface="Proxima Nova" panose="020B0503030502060204" pitchFamily="34" charset="0"/>
              </a:rPr>
              <a:t>Simplicity | Performance | 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B5FC1-F4B4-4826-95D7-C6142C18B494}"/>
              </a:ext>
            </a:extLst>
          </p:cNvPr>
          <p:cNvSpPr txBox="1"/>
          <p:nvPr/>
        </p:nvSpPr>
        <p:spPr>
          <a:xfrm>
            <a:off x="6428699" y="472718"/>
            <a:ext cx="576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650006"/>
                </a:solidFill>
                <a:latin typeface="Proxima Nova" panose="020B0503030502060204" pitchFamily="34" charset="0"/>
              </a:rPr>
              <a:t>An intelligent liquid handling system for every lab lab.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CB6E3-23FE-4244-8AE1-503BB9DA4D52}"/>
              </a:ext>
            </a:extLst>
          </p:cNvPr>
          <p:cNvSpPr txBox="1"/>
          <p:nvPr/>
        </p:nvSpPr>
        <p:spPr>
          <a:xfrm>
            <a:off x="137850" y="4748520"/>
            <a:ext cx="325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650006"/>
                </a:solidFill>
                <a:latin typeface="Proxima Nova" panose="020B0503030502060204" pitchFamily="34" charset="0"/>
              </a:rPr>
              <a:t>Seamlessly integrated with 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F561ED-C3CD-43D9-983E-6CD9DB3430EB}"/>
              </a:ext>
            </a:extLst>
          </p:cNvPr>
          <p:cNvSpPr txBox="1"/>
          <p:nvPr/>
        </p:nvSpPr>
        <p:spPr>
          <a:xfrm>
            <a:off x="3598101" y="4748520"/>
            <a:ext cx="4546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650006"/>
                </a:solidFill>
                <a:latin typeface="Proxima Nova" panose="020B0503030502060204" pitchFamily="34" charset="0"/>
              </a:rPr>
              <a:t>Outstanding pipetting precision and accuracy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7B97B-205A-47EC-82C3-272618A7E042}"/>
              </a:ext>
            </a:extLst>
          </p:cNvPr>
          <p:cNvSpPr txBox="1"/>
          <p:nvPr/>
        </p:nvSpPr>
        <p:spPr>
          <a:xfrm>
            <a:off x="8353578" y="4748520"/>
            <a:ext cx="379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650006"/>
                </a:solidFill>
                <a:latin typeface="Proxima Nova" panose="020B0503030502060204" pitchFamily="34" charset="0"/>
              </a:rPr>
              <a:t>Incredibly powerful in a compact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38732-C95F-4783-9CDE-B229A14F0651}"/>
              </a:ext>
            </a:extLst>
          </p:cNvPr>
          <p:cNvSpPr txBox="1"/>
          <p:nvPr/>
        </p:nvSpPr>
        <p:spPr>
          <a:xfrm>
            <a:off x="4044408" y="5229013"/>
            <a:ext cx="3653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650006"/>
                </a:solidFill>
                <a:latin typeface="Proxima Nova" panose="020B0503030502060204" pitchFamily="34" charset="0"/>
              </a:rPr>
              <a:t>Comes standard with UV and HEPA</a:t>
            </a:r>
          </a:p>
        </p:txBody>
      </p:sp>
    </p:spTree>
    <p:extLst>
      <p:ext uri="{BB962C8B-B14F-4D97-AF65-F5344CB8AC3E}">
        <p14:creationId xmlns:p14="http://schemas.microsoft.com/office/powerpoint/2010/main" val="312345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246EAB-1CED-4830-981F-CF6AF012BC16}"/>
              </a:ext>
            </a:extLst>
          </p:cNvPr>
          <p:cNvSpPr txBox="1"/>
          <p:nvPr/>
        </p:nvSpPr>
        <p:spPr>
          <a:xfrm>
            <a:off x="5297544" y="9192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>
                <a:latin typeface="Circular TT Medium" panose="020B0604020101010102" pitchFamily="34" charset="0"/>
                <a:cs typeface="Circular TT Medium" panose="020B0604020101010102" pitchFamily="34" charset="0"/>
              </a:rPr>
              <a:t>Simplicity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DCD5B-0FC3-4FDF-B87A-06B8AE89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20516" r="8466" b="15556"/>
          <a:stretch/>
        </p:blipFill>
        <p:spPr>
          <a:xfrm>
            <a:off x="188393" y="694013"/>
            <a:ext cx="5963128" cy="3767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7B63E-95B6-4E78-B9D4-6B9FCAE02C3C}"/>
              </a:ext>
            </a:extLst>
          </p:cNvPr>
          <p:cNvSpPr/>
          <p:nvPr/>
        </p:nvSpPr>
        <p:spPr>
          <a:xfrm>
            <a:off x="4319277" y="913101"/>
            <a:ext cx="6993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Proxima Nova" panose="020B0503030502060204" pitchFamily="34" charset="0"/>
              </a:rPr>
              <a:t>A perfectly seamless workflow between the Myra liquid handling system and Mic cycler for qPCR setup.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Proxima Nova" panose="020B0503030502060204" pitchFamily="34" charset="0"/>
              </a:rPr>
              <a:t>No exporting or importing of sample names required. Just setup, run, and analyse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Proxima Nova" panose="020B0503030502060204" pitchFamily="34" charset="0"/>
              </a:rPr>
              <a:t>Integrated software under development.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BB0EC-7847-4A09-8142-BC5FCFCEF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/>
          <a:stretch/>
        </p:blipFill>
        <p:spPr>
          <a:xfrm>
            <a:off x="6346100" y="2763405"/>
            <a:ext cx="5377160" cy="2666967"/>
          </a:xfrm>
          <a:prstGeom prst="rect">
            <a:avLst/>
          </a:prstGeom>
          <a:effectLst>
            <a:reflection blurRad="25400" stA="68000" endPos="12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660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246EAB-1CED-4830-981F-CF6AF012BC16}"/>
              </a:ext>
            </a:extLst>
          </p:cNvPr>
          <p:cNvSpPr txBox="1"/>
          <p:nvPr/>
        </p:nvSpPr>
        <p:spPr>
          <a:xfrm>
            <a:off x="4517683" y="9192"/>
            <a:ext cx="3156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>
                <a:latin typeface="Circular TT Medium" panose="020B0604020101010102" pitchFamily="34" charset="0"/>
                <a:cs typeface="Circular TT Medium" panose="020B0604020101010102" pitchFamily="34" charset="0"/>
              </a:rPr>
              <a:t>Easy to Use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F0AF1-DE8E-4217-AB1D-9D68FC8D5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3" y="677100"/>
            <a:ext cx="3413785" cy="213028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5E13AC-2B81-4132-900F-576CDE79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91" y="666940"/>
            <a:ext cx="3413785" cy="2133615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F26F60-AC73-48C5-B1F2-F85F85370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90" y="3388974"/>
            <a:ext cx="3413785" cy="2133615"/>
          </a:xfrm>
          <a:prstGeom prst="rect">
            <a:avLst/>
          </a:prstGeom>
          <a:effectLst>
            <a:reflection blurRad="25400" stA="68000" endPos="12000" dist="508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25AA9E-1473-421E-A0FE-10657617D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68" y="3792296"/>
            <a:ext cx="1514486" cy="65246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56A06-3B32-4A8D-AD7D-4CB7A96E92B6}"/>
              </a:ext>
            </a:extLst>
          </p:cNvPr>
          <p:cNvSpPr txBox="1"/>
          <p:nvPr/>
        </p:nvSpPr>
        <p:spPr>
          <a:xfrm>
            <a:off x="8483181" y="2811789"/>
            <a:ext cx="34137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latin typeface="Proxima Nova" panose="020B0503030502060204" pitchFamily="34" charset="0"/>
              </a:rPr>
              <a:t>Annotate samples and/or standards.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5A2B2-542E-4356-8910-208F04207A6A}"/>
              </a:ext>
            </a:extLst>
          </p:cNvPr>
          <p:cNvSpPr txBox="1"/>
          <p:nvPr/>
        </p:nvSpPr>
        <p:spPr>
          <a:xfrm>
            <a:off x="2063689" y="5634210"/>
            <a:ext cx="34137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latin typeface="Proxima Nova" panose="020B0503030502060204" pitchFamily="34" charset="0"/>
              </a:rPr>
              <a:t>Setup the deck and begin setup on the Myra.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C6242-1ED8-4756-B141-0941331F2ED2}"/>
              </a:ext>
            </a:extLst>
          </p:cNvPr>
          <p:cNvSpPr txBox="1"/>
          <p:nvPr/>
        </p:nvSpPr>
        <p:spPr>
          <a:xfrm>
            <a:off x="7362572" y="4556767"/>
            <a:ext cx="16304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latin typeface="Proxima Nova" panose="020B0503030502060204" pitchFamily="34" charset="0"/>
              </a:rPr>
              <a:t>Start the Mic run directly from the Myra software.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D116D5-FDD5-4244-9844-784B2CB9D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07" y="677100"/>
            <a:ext cx="3413785" cy="2130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616A24-B1BE-4F86-9FE1-259C3F85D0E5}"/>
              </a:ext>
            </a:extLst>
          </p:cNvPr>
          <p:cNvSpPr txBox="1"/>
          <p:nvPr/>
        </p:nvSpPr>
        <p:spPr>
          <a:xfrm>
            <a:off x="261022" y="2800664"/>
            <a:ext cx="3413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latin typeface="Proxima Nova" panose="020B0503030502060204" pitchFamily="34" charset="0"/>
              </a:rPr>
              <a:t>Select from menu options.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FB28DB-9071-455D-B991-2246C75FE3EB}"/>
              </a:ext>
            </a:extLst>
          </p:cNvPr>
          <p:cNvSpPr txBox="1"/>
          <p:nvPr/>
        </p:nvSpPr>
        <p:spPr>
          <a:xfrm>
            <a:off x="4381569" y="2800555"/>
            <a:ext cx="341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latin typeface="Proxima Nova" panose="020B0503030502060204" pitchFamily="34" charset="0"/>
              </a:rPr>
              <a:t>Create your assay including pipetting setup, Mic profile and analysis setting.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FC59D-29ED-401F-A539-28871BF89B2E}"/>
              </a:ext>
            </a:extLst>
          </p:cNvPr>
          <p:cNvSpPr txBox="1"/>
          <p:nvPr/>
        </p:nvSpPr>
        <p:spPr>
          <a:xfrm>
            <a:off x="10027774" y="4075431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Proxima Nova" panose="020B0503030502060204" pitchFamily="34" charset="0"/>
              </a:rPr>
              <a:t>…simple!</a:t>
            </a:r>
          </a:p>
        </p:txBody>
      </p:sp>
    </p:spTree>
    <p:extLst>
      <p:ext uri="{BB962C8B-B14F-4D97-AF65-F5344CB8AC3E}">
        <p14:creationId xmlns:p14="http://schemas.microsoft.com/office/powerpoint/2010/main" val="384008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1A4492-4549-4203-B09C-47833EBD08AB}"/>
              </a:ext>
            </a:extLst>
          </p:cNvPr>
          <p:cNvSpPr/>
          <p:nvPr/>
        </p:nvSpPr>
        <p:spPr>
          <a:xfrm>
            <a:off x="0" y="14895"/>
            <a:ext cx="12192000" cy="6021603"/>
          </a:xfrm>
          <a:prstGeom prst="rect">
            <a:avLst/>
          </a:prstGeom>
          <a:solidFill>
            <a:srgbClr val="090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B4029-BD24-405A-86FB-31CD2F746BCF}"/>
              </a:ext>
            </a:extLst>
          </p:cNvPr>
          <p:cNvCxnSpPr/>
          <p:nvPr/>
        </p:nvCxnSpPr>
        <p:spPr>
          <a:xfrm>
            <a:off x="0" y="6036498"/>
            <a:ext cx="12192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A885AAA-2CEF-46AD-8180-19DAB918E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171" r="29552" b="37941"/>
          <a:stretch/>
        </p:blipFill>
        <p:spPr>
          <a:xfrm>
            <a:off x="0" y="23237"/>
            <a:ext cx="5708673" cy="6005513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EB6144-EA3E-4A8C-9B67-36026CCFE359}"/>
              </a:ext>
            </a:extLst>
          </p:cNvPr>
          <p:cNvSpPr/>
          <p:nvPr/>
        </p:nvSpPr>
        <p:spPr>
          <a:xfrm>
            <a:off x="6045455" y="680321"/>
            <a:ext cx="52857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Vision system</a:t>
            </a:r>
          </a:p>
          <a:p>
            <a:pPr algn="just"/>
            <a:endParaRPr lang="en-AU" sz="16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Closed loop axis control with advanced path planning and error detection.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High precision pipette tip positioning for small aperture tubes such as 384 well plates.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Proxima Nova" panose="020B0503030502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384 well </a:t>
            </a:r>
            <a:r>
              <a:rPr lang="en-GB" sz="1600" i="1" dirty="0">
                <a:solidFill>
                  <a:schemeClr val="bg1"/>
                </a:solidFill>
                <a:latin typeface="Proxima Nova" panose="020B0503030502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pipette tips</a:t>
            </a:r>
            <a:r>
              <a:rPr lang="en-GB" sz="1600" dirty="0">
                <a:solidFill>
                  <a:schemeClr val="bg1"/>
                </a:solidFill>
                <a:latin typeface="Proxima Nova" panose="020B0503030502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means you swap out tip racks and we tub less often. </a:t>
            </a: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 </a:t>
            </a:r>
          </a:p>
          <a:p>
            <a:pPr algn="just"/>
            <a:endParaRPr lang="en-AU" sz="16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Long life UV LED, easy replacement HEPA Filter system and closed waste tub reduce the risk of contamination.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E35DF7-80A3-4F1B-B4C3-BEBE9D5B0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28" t="7491" r="3086" b="4009"/>
          <a:stretch/>
        </p:blipFill>
        <p:spPr>
          <a:xfrm>
            <a:off x="8389718" y="4179704"/>
            <a:ext cx="1263648" cy="1114984"/>
          </a:xfrm>
          <a:prstGeom prst="diamond">
            <a:avLst/>
          </a:prstGeom>
          <a:effectLst>
            <a:reflection blurRad="25400" stA="68000" endPos="12000" dist="50800" dir="5400000" sy="-100000" algn="bl" rotWithShape="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1F1A56-1958-4133-A236-4D7F5C826C4C}"/>
              </a:ext>
            </a:extLst>
          </p:cNvPr>
          <p:cNvSpPr/>
          <p:nvPr/>
        </p:nvSpPr>
        <p:spPr>
          <a:xfrm>
            <a:off x="6174208" y="14047"/>
            <a:ext cx="4431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  <a:latin typeface="Circular TT Medium" panose="020B0604020101010102" pitchFamily="34" charset="0"/>
                <a:cs typeface="Circular TT Medium" panose="020B0604020101010102" pitchFamily="34" charset="0"/>
              </a:rPr>
              <a:t>State of the Art Hardware</a:t>
            </a:r>
          </a:p>
        </p:txBody>
      </p:sp>
    </p:spTree>
    <p:extLst>
      <p:ext uri="{BB962C8B-B14F-4D97-AF65-F5344CB8AC3E}">
        <p14:creationId xmlns:p14="http://schemas.microsoft.com/office/powerpoint/2010/main" val="159147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1A4492-4549-4203-B09C-47833EBD08AB}"/>
              </a:ext>
            </a:extLst>
          </p:cNvPr>
          <p:cNvSpPr/>
          <p:nvPr/>
        </p:nvSpPr>
        <p:spPr>
          <a:xfrm>
            <a:off x="0" y="-18380"/>
            <a:ext cx="12192000" cy="6054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BEF862-0239-4B4C-8E05-776F4F7AE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7171" t="27778" r="32746" b="34635"/>
          <a:stretch/>
        </p:blipFill>
        <p:spPr bwMode="auto">
          <a:xfrm flipH="1" flipV="1">
            <a:off x="58083" y="3508484"/>
            <a:ext cx="4330118" cy="243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7F110-5C84-4A2C-BED4-9B480BC3993B}"/>
              </a:ext>
            </a:extLst>
          </p:cNvPr>
          <p:cNvSpPr/>
          <p:nvPr/>
        </p:nvSpPr>
        <p:spPr>
          <a:xfrm>
            <a:off x="525345" y="788157"/>
            <a:ext cx="44556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The first pipetting robot that can see!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Single click plate calibration.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No more sticking your head under the hood and eye balling the pipette tip positions. Myra does it all for you.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0B6B98-9A60-408F-8784-391EA2E627E3}"/>
              </a:ext>
            </a:extLst>
          </p:cNvPr>
          <p:cNvSpPr/>
          <p:nvPr/>
        </p:nvSpPr>
        <p:spPr>
          <a:xfrm>
            <a:off x="4118536" y="-12447"/>
            <a:ext cx="3954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Circular TT Medium" panose="020B0604020101010102" pitchFamily="34" charset="0"/>
                <a:cs typeface="Circular TT Medium" panose="020B0604020101010102" pitchFamily="34" charset="0"/>
              </a:rPr>
              <a:t>Integrated Vision System	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156DE3-B6D9-4632-AD55-0122A624E62B}"/>
              </a:ext>
            </a:extLst>
          </p:cNvPr>
          <p:cNvCxnSpPr/>
          <p:nvPr/>
        </p:nvCxnSpPr>
        <p:spPr>
          <a:xfrm>
            <a:off x="0" y="6036498"/>
            <a:ext cx="12192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FC2EE07-F233-4917-927F-7266F917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26" y="870867"/>
            <a:ext cx="4984893" cy="2525406"/>
          </a:xfrm>
          <a:prstGeom prst="rect">
            <a:avLst/>
          </a:prstGeom>
          <a:effectLst>
            <a:reflection blurRad="25400" stA="68000" endPos="12000" dist="508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C80A40-352D-4106-8F7D-9531EFFC73D7}"/>
              </a:ext>
            </a:extLst>
          </p:cNvPr>
          <p:cNvSpPr txBox="1"/>
          <p:nvPr/>
        </p:nvSpPr>
        <p:spPr>
          <a:xfrm>
            <a:off x="5821757" y="4081365"/>
            <a:ext cx="4655442" cy="1537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Advanced imaging functions under development: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 Automatic calibration verification.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 Barcode and plate identification.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solidFill>
                  <a:schemeClr val="bg1"/>
                </a:solidFill>
                <a:latin typeface="Proxima Nova" panose="020B0503030502060204" pitchFamily="34" charset="0"/>
              </a:rPr>
              <a:t> Missing tube and closed cap detection </a:t>
            </a:r>
          </a:p>
        </p:txBody>
      </p:sp>
    </p:spTree>
    <p:extLst>
      <p:ext uri="{BB962C8B-B14F-4D97-AF65-F5344CB8AC3E}">
        <p14:creationId xmlns:p14="http://schemas.microsoft.com/office/powerpoint/2010/main" val="226467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1A4492-4549-4203-B09C-47833EBD08AB}"/>
              </a:ext>
            </a:extLst>
          </p:cNvPr>
          <p:cNvSpPr/>
          <p:nvPr/>
        </p:nvSpPr>
        <p:spPr>
          <a:xfrm>
            <a:off x="0" y="0"/>
            <a:ext cx="12192000" cy="6054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11" name="3539517E-44DA-4533-AF8F-F1FB572FFF8B" descr="78B617C8-010F-4E29-A8E1-D8114036AFCB">
            <a:extLst>
              <a:ext uri="{FF2B5EF4-FFF2-40B4-BE49-F238E27FC236}">
                <a16:creationId xmlns:a16="http://schemas.microsoft.com/office/drawing/2014/main" id="{D96CF425-54B4-4BEF-BBFE-AADDE706E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3"/>
          <a:stretch/>
        </p:blipFill>
        <p:spPr bwMode="auto">
          <a:xfrm>
            <a:off x="4699274" y="1115028"/>
            <a:ext cx="7563418" cy="4074489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3FEA9-0DAC-4696-98F1-7E90C54CE134}"/>
              </a:ext>
            </a:extLst>
          </p:cNvPr>
          <p:cNvSpPr/>
          <p:nvPr/>
        </p:nvSpPr>
        <p:spPr>
          <a:xfrm>
            <a:off x="695372" y="1071783"/>
            <a:ext cx="5103485" cy="276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roxima Nova" panose="020B0503030502060204" pitchFamily="34" charset="0"/>
              </a:rPr>
              <a:t>Each Interchangeable pipette head contains its own calibration data and controller.  Swap and 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roxima Nova" panose="020B0503030502060204" pitchFamily="34" charset="0"/>
              </a:rPr>
              <a:t>Zero downtime for calibration.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roxima Nova" panose="020B0503030502060204" pitchFamily="34" charset="0"/>
              </a:rPr>
              <a:t>Dispense 1 – 50 µL with exceptional accuracy and precision.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Proxima Nova" panose="020B0503030502060204" pitchFamily="34" charset="0"/>
              </a:rPr>
              <a:t>Pressure based liquid level sensing that can monitor the aspirate and dispense process for errors.  No need for conductive tips!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Proxima Nova" panose="020B0503030502060204" pitchFamily="34" charset="0"/>
            </a:endParaRPr>
          </a:p>
          <a:p>
            <a:pPr marL="171450" lvl="0" indent="-171450" algn="just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Proxima Nova" panose="020B0503030502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ejection and closed waste container. </a:t>
            </a:r>
            <a:r>
              <a:rPr lang="en-GB" sz="1400" dirty="0">
                <a:solidFill>
                  <a:schemeClr val="bg1"/>
                </a:solidFill>
                <a:effectLst/>
                <a:latin typeface="Proxima Nova" panose="020B050303050206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AU" sz="1400" dirty="0">
              <a:solidFill>
                <a:schemeClr val="bg1"/>
              </a:solidFill>
              <a:effectLst/>
              <a:latin typeface="Proxima Nova" panose="020B050303050206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AAB852-F01A-4D48-8CF2-27B83C36F612}"/>
              </a:ext>
            </a:extLst>
          </p:cNvPr>
          <p:cNvSpPr/>
          <p:nvPr/>
        </p:nvSpPr>
        <p:spPr>
          <a:xfrm>
            <a:off x="4821452" y="17775"/>
            <a:ext cx="2549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Circular TT Medium" panose="020B0604020101010102" pitchFamily="34" charset="0"/>
                <a:cs typeface="Circular TT Medium" panose="020B0604020101010102" pitchFamily="34" charset="0"/>
              </a:rPr>
              <a:t>Modular Pipette </a:t>
            </a:r>
          </a:p>
        </p:txBody>
      </p:sp>
    </p:spTree>
    <p:extLst>
      <p:ext uri="{BB962C8B-B14F-4D97-AF65-F5344CB8AC3E}">
        <p14:creationId xmlns:p14="http://schemas.microsoft.com/office/powerpoint/2010/main" val="119650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DE3FF8-2364-441D-BD6B-57206FD6FA6A}"/>
              </a:ext>
            </a:extLst>
          </p:cNvPr>
          <p:cNvSpPr/>
          <p:nvPr/>
        </p:nvSpPr>
        <p:spPr>
          <a:xfrm>
            <a:off x="6877527" y="1019738"/>
            <a:ext cx="4759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latin typeface="Proxima Nova" panose="020B0503030502060204" pitchFamily="34" charset="0"/>
              </a:rPr>
              <a:t>A dynamic design with style and function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179CBD-1B5F-40A1-9E7D-6592E9C9C81A}"/>
              </a:ext>
            </a:extLst>
          </p:cNvPr>
          <p:cNvGrpSpPr/>
          <p:nvPr/>
        </p:nvGrpSpPr>
        <p:grpSpPr>
          <a:xfrm>
            <a:off x="1162528" y="491118"/>
            <a:ext cx="5714999" cy="4319116"/>
            <a:chOff x="1171718" y="900071"/>
            <a:chExt cx="5714999" cy="43191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FE9F33-A084-4CA8-BD5E-19E8FEC9B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" b="17554"/>
            <a:stretch/>
          </p:blipFill>
          <p:spPr>
            <a:xfrm>
              <a:off x="1171718" y="900071"/>
              <a:ext cx="5714999" cy="392090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8066FE-6A4B-4BB2-88D3-CCDFEA633FA7}"/>
                </a:ext>
              </a:extLst>
            </p:cNvPr>
            <p:cNvGrpSpPr/>
            <p:nvPr/>
          </p:nvGrpSpPr>
          <p:grpSpPr>
            <a:xfrm>
              <a:off x="1640405" y="1649597"/>
              <a:ext cx="4696064" cy="3569590"/>
              <a:chOff x="1881967" y="2026854"/>
              <a:chExt cx="4558140" cy="3554085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06F8993-7726-4B64-92C5-64A3DB9F8A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1967" y="5179882"/>
                <a:ext cx="2780784" cy="18693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7F86C15-6412-433D-AD9A-A31D6875EC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60912" y="5166849"/>
                <a:ext cx="1779195" cy="1510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B87A863-6015-473E-84FC-D2A44FAD57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60912" y="2026854"/>
                <a:ext cx="1" cy="3139996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936146-3558-44E9-B383-0935916AF8E5}"/>
                  </a:ext>
                </a:extLst>
              </p:cNvPr>
              <p:cNvSpPr txBox="1"/>
              <p:nvPr/>
            </p:nvSpPr>
            <p:spPr>
              <a:xfrm>
                <a:off x="2810993" y="5211607"/>
                <a:ext cx="9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>
                    <a:solidFill>
                      <a:srgbClr val="00B0F0"/>
                    </a:solidFill>
                  </a:rPr>
                  <a:t>460 mm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4EC9D1-3925-483C-A6B3-892EFB0443F0}"/>
                  </a:ext>
                </a:extLst>
              </p:cNvPr>
              <p:cNvSpPr txBox="1"/>
              <p:nvPr/>
            </p:nvSpPr>
            <p:spPr>
              <a:xfrm>
                <a:off x="5177923" y="5211607"/>
                <a:ext cx="9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>
                    <a:solidFill>
                      <a:srgbClr val="00B0F0"/>
                    </a:solidFill>
                  </a:rPr>
                  <a:t>360 mm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91121D-A644-4E5A-B07D-DE013943649E}"/>
                  </a:ext>
                </a:extLst>
              </p:cNvPr>
              <p:cNvSpPr txBox="1"/>
              <p:nvPr/>
            </p:nvSpPr>
            <p:spPr>
              <a:xfrm rot="16200000">
                <a:off x="4041760" y="3960172"/>
                <a:ext cx="814605" cy="306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310 mm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3386900-1EB8-4AA5-A1B8-3A1B2E9B326C}"/>
              </a:ext>
            </a:extLst>
          </p:cNvPr>
          <p:cNvSpPr/>
          <p:nvPr/>
        </p:nvSpPr>
        <p:spPr>
          <a:xfrm>
            <a:off x="6937964" y="2022114"/>
            <a:ext cx="3962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Proxima Nova" panose="020B0503030502060204" pitchFamily="34" charset="0"/>
              </a:rPr>
              <a:t>At only 10 kg and a footprint of less than 1700 cm</a:t>
            </a:r>
            <a:r>
              <a:rPr lang="en-AU" sz="1600" baseline="30000" dirty="0">
                <a:latin typeface="Proxima Nova" panose="020B0503030502060204" pitchFamily="34" charset="0"/>
              </a:rPr>
              <a:t>2</a:t>
            </a:r>
            <a:r>
              <a:rPr lang="en-AU" sz="1600" dirty="0">
                <a:latin typeface="Proxima Nova" panose="020B0503030502060204" pitchFamily="34" charset="0"/>
              </a:rPr>
              <a:t>, Myra is half the size of other in class liquid handling systems.</a:t>
            </a:r>
          </a:p>
          <a:p>
            <a:endParaRPr lang="en-AU" sz="1600" dirty="0">
              <a:latin typeface="Proxima Nova" panose="020B0503030502060204" pitchFamily="34" charset="0"/>
            </a:endParaRPr>
          </a:p>
          <a:p>
            <a:r>
              <a:rPr lang="en-AU" sz="1600" dirty="0">
                <a:latin typeface="Proxima Nova" panose="020B0503030502060204" pitchFamily="34" charset="0"/>
              </a:rPr>
              <a:t>Practical and cost effective to ship for demonstrations and trials. </a:t>
            </a:r>
          </a:p>
          <a:p>
            <a:r>
              <a:rPr lang="en-AU" sz="1600" dirty="0">
                <a:latin typeface="Proxima Nova" panose="020B0503030502060204" pitchFamily="34" charset="0"/>
              </a:rPr>
              <a:t> </a:t>
            </a:r>
          </a:p>
          <a:p>
            <a:r>
              <a:rPr lang="en-AU" sz="1600" dirty="0">
                <a:latin typeface="Proxima Nova" panose="020B0503030502060204" pitchFamily="34" charset="0"/>
              </a:rPr>
              <a:t>No setup required. Remove from box and start pipetting.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EA537C-4033-4933-93F2-B027DE93BC30}"/>
              </a:ext>
            </a:extLst>
          </p:cNvPr>
          <p:cNvSpPr/>
          <p:nvPr/>
        </p:nvSpPr>
        <p:spPr>
          <a:xfrm>
            <a:off x="5665434" y="2122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latin typeface="Circular TT Medium" panose="020B0604020101010102" pitchFamily="34" charset="0"/>
                <a:cs typeface="Circular TT Medium" panose="020B0604020101010102" pitchFamily="34" charset="0"/>
              </a:rPr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76834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55CA9C-E6F4-44F9-8885-F7C27A7A89C5}"/>
              </a:ext>
            </a:extLst>
          </p:cNvPr>
          <p:cNvSpPr/>
          <p:nvPr/>
        </p:nvSpPr>
        <p:spPr>
          <a:xfrm>
            <a:off x="3505387" y="21224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latin typeface="Circular TT Medium" panose="020B0604020101010102" pitchFamily="34" charset="0"/>
                <a:cs typeface="Circular TT Medium" panose="020B0604020101010102" pitchFamily="34" charset="0"/>
              </a:rPr>
              <a:t>Accessories and Consumables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EBF047-8000-4661-B5B0-DF3399D14CFF}"/>
              </a:ext>
            </a:extLst>
          </p:cNvPr>
          <p:cNvSpPr/>
          <p:nvPr/>
        </p:nvSpPr>
        <p:spPr>
          <a:xfrm>
            <a:off x="599230" y="1089740"/>
            <a:ext cx="2553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latin typeface="Proxima Nova" panose="020B0503030502060204" pitchFamily="34" charset="0"/>
              </a:rPr>
              <a:t>Everything you need.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0244B-D2FC-4129-88AE-757404FAE3E2}"/>
              </a:ext>
            </a:extLst>
          </p:cNvPr>
          <p:cNvSpPr/>
          <p:nvPr/>
        </p:nvSpPr>
        <p:spPr>
          <a:xfrm>
            <a:off x="599229" y="1987113"/>
            <a:ext cx="41652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latin typeface="Proxima Nova" panose="020B0503030502060204" pitchFamily="34" charset="0"/>
              </a:rPr>
              <a:t>Multi-functional Myra Block gives flexibility in setup without compromising space.</a:t>
            </a:r>
          </a:p>
          <a:p>
            <a:endParaRPr lang="en-AU" sz="1600" dirty="0">
              <a:latin typeface="Proxima Nova" panose="020B0503030502060204" pitchFamily="34" charset="0"/>
            </a:endParaRPr>
          </a:p>
          <a:p>
            <a:r>
              <a:rPr lang="en-AU" sz="1600" dirty="0">
                <a:latin typeface="Proxima Nova" panose="020B0503030502060204" pitchFamily="34" charset="0"/>
              </a:rPr>
              <a:t>Add your own plate or tube type to the library. </a:t>
            </a:r>
          </a:p>
          <a:p>
            <a:endParaRPr lang="en-AU" sz="1600" dirty="0">
              <a:latin typeface="Proxima Nova" panose="020B0503030502060204" pitchFamily="34" charset="0"/>
            </a:endParaRPr>
          </a:p>
          <a:p>
            <a:r>
              <a:rPr lang="en-AU" sz="1600" dirty="0">
                <a:latin typeface="Proxima Nova" panose="020B0503030502060204" pitchFamily="34" charset="0"/>
              </a:rPr>
              <a:t>Future accessories for NGS Library prep and nucleic acid extraction in development.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3907D-6A89-436C-ACCB-B28A57CB2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4115" r="16315" b="4082"/>
          <a:stretch/>
        </p:blipFill>
        <p:spPr>
          <a:xfrm>
            <a:off x="6832622" y="3175409"/>
            <a:ext cx="3879305" cy="2470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1B8EC-A1D0-4FCF-BBA8-332ED61B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2684" r="15086" b="3046"/>
          <a:stretch/>
        </p:blipFill>
        <p:spPr>
          <a:xfrm>
            <a:off x="5969747" y="798817"/>
            <a:ext cx="3047937" cy="23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4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594</Words>
  <Application>Microsoft Office PowerPoint</Application>
  <PresentationFormat>Widescreen</PresentationFormat>
  <Paragraphs>128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PMingLiU</vt:lpstr>
      <vt:lpstr>Angsana New</vt:lpstr>
      <vt:lpstr>Arial</vt:lpstr>
      <vt:lpstr>Calibri</vt:lpstr>
      <vt:lpstr>Calibri Light</vt:lpstr>
      <vt:lpstr>Circular TT Medium</vt:lpstr>
      <vt:lpstr>Proxima Nova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Valin Reja</dc:creator>
  <cp:lastModifiedBy>Valin Reja</cp:lastModifiedBy>
  <cp:revision>43</cp:revision>
  <dcterms:created xsi:type="dcterms:W3CDTF">2018-07-19T03:58:09Z</dcterms:created>
  <dcterms:modified xsi:type="dcterms:W3CDTF">2018-10-30T23:59:07Z</dcterms:modified>
</cp:coreProperties>
</file>